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351" r:id="rId3"/>
    <p:sldId id="350" r:id="rId4"/>
    <p:sldId id="349" r:id="rId5"/>
    <p:sldId id="348" r:id="rId6"/>
    <p:sldId id="347" r:id="rId7"/>
    <p:sldId id="346" r:id="rId8"/>
    <p:sldId id="345" r:id="rId9"/>
    <p:sldId id="344" r:id="rId10"/>
    <p:sldId id="343" r:id="rId11"/>
    <p:sldId id="342" r:id="rId12"/>
    <p:sldId id="341" r:id="rId13"/>
    <p:sldId id="340" r:id="rId14"/>
    <p:sldId id="339" r:id="rId15"/>
    <p:sldId id="367" r:id="rId16"/>
    <p:sldId id="338" r:id="rId17"/>
    <p:sldId id="365" r:id="rId18"/>
    <p:sldId id="366" r:id="rId19"/>
    <p:sldId id="337" r:id="rId20"/>
    <p:sldId id="336" r:id="rId21"/>
    <p:sldId id="335" r:id="rId22"/>
    <p:sldId id="258" r:id="rId23"/>
    <p:sldId id="259" r:id="rId24"/>
    <p:sldId id="331" r:id="rId25"/>
    <p:sldId id="332" r:id="rId26"/>
    <p:sldId id="333" r:id="rId27"/>
    <p:sldId id="260" r:id="rId28"/>
    <p:sldId id="261" r:id="rId29"/>
    <p:sldId id="263" r:id="rId30"/>
    <p:sldId id="264" r:id="rId31"/>
    <p:sldId id="266" r:id="rId32"/>
    <p:sldId id="267" r:id="rId33"/>
    <p:sldId id="268" r:id="rId34"/>
    <p:sldId id="275" r:id="rId35"/>
    <p:sldId id="278" r:id="rId36"/>
    <p:sldId id="279" r:id="rId37"/>
    <p:sldId id="280" r:id="rId38"/>
    <p:sldId id="281" r:id="rId39"/>
    <p:sldId id="282" r:id="rId40"/>
    <p:sldId id="283" r:id="rId41"/>
    <p:sldId id="285" r:id="rId42"/>
    <p:sldId id="286" r:id="rId43"/>
    <p:sldId id="287" r:id="rId44"/>
    <p:sldId id="289" r:id="rId45"/>
    <p:sldId id="291" r:id="rId46"/>
    <p:sldId id="292" r:id="rId47"/>
    <p:sldId id="300" r:id="rId48"/>
    <p:sldId id="301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363" r:id="rId75"/>
    <p:sldId id="364" r:id="rId76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1E49-DCDF-4114-A6D4-3317317BEE39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6578-4442-482C-910D-2E22C9D4004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1F2EF-4C1C-4695-82F6-3B11FA69EF3A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26DAD-62A2-4344-86FF-612CB77D3A3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4AF5-C162-4733-8046-E38ADF21A264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0263B-1B1E-4BCF-BDF0-1F988104640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0ED6D-71EA-4E8E-AF95-2C42DF1230D8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3CFC-CB6E-4CBD-BB87-D44190357F0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39CC-89D1-464A-9900-927A9DA60EF5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B772C-4B04-49C8-A1F3-21B7DE71E92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C0A99-866D-4094-B9DD-4325729DAB06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0620-5F18-478A-B033-E000E509A90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80B3-23C0-4C1D-BB4F-D04A3BAD093D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9B09C-F045-4818-B145-9B6CD1E0D24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2276C-EFD8-4F34-9700-7577A57EFC3F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FCB27-33DB-47F7-8C8A-6C824E7028E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6DDBD-9C1A-47CC-9AA6-4934DBFCE851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E3522-9023-4A1F-AC40-D7290E687ED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C77D-988D-4248-B495-B81BE0B7F4D7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A229F-062D-4C3C-8506-652AC369D7B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2B880-8E94-4CE4-A702-E0695E0C1572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C8FA-FCC9-4397-85D1-D9C271DA2E7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1EE46E-2166-4601-82CE-657AE62F2105}" type="datetimeFigureOut">
              <a:rPr lang="hr-HR"/>
              <a:pPr>
                <a:defRPr/>
              </a:pPr>
              <a:t>18.05.2011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F86E72-B023-4DFD-A25A-498E409896E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su.hr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en-GB" sz="3600" b="1" dirty="0" smtClean="0"/>
              <a:t>The </a:t>
            </a:r>
            <a:r>
              <a:rPr lang="en-GB" sz="3600" b="1" dirty="0"/>
              <a:t>Sixth SEEDI </a:t>
            </a:r>
            <a:r>
              <a:rPr lang="en-GB" sz="3600" b="1" dirty="0" smtClean="0"/>
              <a:t>Conference</a:t>
            </a:r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hr-HR" sz="3600" dirty="0"/>
              <a:t/>
            </a:r>
            <a:br>
              <a:rPr lang="hr-HR" sz="3600" dirty="0"/>
            </a:br>
            <a:r>
              <a:rPr lang="en-GB" sz="3100" b="1" dirty="0" smtClean="0"/>
              <a:t>Digitization </a:t>
            </a:r>
            <a:r>
              <a:rPr lang="en-GB" sz="3100" b="1" dirty="0"/>
              <a:t>of Cultural and </a:t>
            </a:r>
            <a:r>
              <a:rPr lang="en-GB" sz="3100" b="1" dirty="0" smtClean="0"/>
              <a:t>Scientific</a:t>
            </a:r>
            <a:r>
              <a:rPr lang="hr-HR" sz="3100" b="1" dirty="0" smtClean="0"/>
              <a:t> </a:t>
            </a:r>
            <a:r>
              <a:rPr lang="en-GB" sz="3100" b="1" dirty="0" smtClean="0"/>
              <a:t>Heritage</a:t>
            </a:r>
            <a:r>
              <a:rPr lang="hr-HR" sz="3100" b="1" dirty="0" smtClean="0"/>
              <a:t/>
            </a:r>
            <a:br>
              <a:rPr lang="hr-HR" sz="3100" b="1" dirty="0" smtClean="0"/>
            </a:br>
            <a:r>
              <a:rPr lang="hr-HR" sz="3600" b="1" dirty="0"/>
              <a:t/>
            </a:r>
            <a:br>
              <a:rPr lang="hr-HR" sz="3600" b="1" dirty="0"/>
            </a:br>
            <a:r>
              <a:rPr lang="en-GB" sz="3100" b="1" dirty="0" smtClean="0"/>
              <a:t>Zagreb</a:t>
            </a:r>
            <a:r>
              <a:rPr lang="en-GB" sz="3100" b="1" dirty="0"/>
              <a:t>, Republic of Croatia</a:t>
            </a:r>
            <a:r>
              <a:rPr lang="hr-HR" sz="3600" dirty="0"/>
              <a:t/>
            </a:r>
            <a:br>
              <a:rPr lang="hr-HR" sz="3600" dirty="0"/>
            </a:br>
            <a:r>
              <a:rPr lang="hr-HR" sz="3600" b="1" dirty="0"/>
              <a:t/>
            </a:r>
            <a:br>
              <a:rPr lang="hr-HR" sz="3600" b="1" dirty="0"/>
            </a:br>
            <a:r>
              <a:rPr lang="en-GB" sz="3100" b="1" dirty="0" smtClean="0"/>
              <a:t>18</a:t>
            </a:r>
            <a:r>
              <a:rPr lang="en-GB" sz="3100" b="1" baseline="30000" dirty="0" smtClean="0"/>
              <a:t>th</a:t>
            </a:r>
            <a:r>
              <a:rPr lang="en-GB" sz="3100" b="1" dirty="0" smtClean="0"/>
              <a:t> </a:t>
            </a:r>
            <a:r>
              <a:rPr lang="en-GB" sz="3100" b="1" dirty="0"/>
              <a:t>– 20</a:t>
            </a:r>
            <a:r>
              <a:rPr lang="en-GB" sz="3100" b="1" baseline="30000" dirty="0"/>
              <a:t>th</a:t>
            </a:r>
            <a:r>
              <a:rPr lang="en-GB" sz="3100" b="1" dirty="0"/>
              <a:t> May 2011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33375"/>
            <a:ext cx="80645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33375"/>
            <a:ext cx="80645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2073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0"/>
            <a:ext cx="7772400" cy="1470025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r-HR" dirty="0" smtClean="0"/>
              <a:t/>
            </a:r>
            <a:br>
              <a:rPr lang="hr-HR" dirty="0" smtClean="0"/>
            </a:br>
            <a:r>
              <a:rPr lang="hr-HR" sz="3100" b="1" dirty="0" smtClean="0"/>
              <a:t>C</a:t>
            </a:r>
            <a:r>
              <a:rPr lang="en-US" sz="3100" b="1" dirty="0" err="1" smtClean="0"/>
              <a:t>atalogue</a:t>
            </a:r>
            <a:r>
              <a:rPr lang="en-US" sz="3100" b="1" dirty="0" smtClean="0"/>
              <a:t> </a:t>
            </a:r>
            <a:r>
              <a:rPr lang="en-US" sz="3100" b="1" dirty="0"/>
              <a:t>“</a:t>
            </a:r>
            <a:r>
              <a:rPr lang="en-US" sz="3100" b="1" dirty="0" smtClean="0"/>
              <a:t>Volume</a:t>
            </a:r>
            <a:r>
              <a:rPr lang="hr-HR" sz="3100" b="1" dirty="0" smtClean="0"/>
              <a:t>n</a:t>
            </a:r>
            <a:r>
              <a:rPr lang="en-US" sz="3100" b="1" dirty="0" smtClean="0"/>
              <a:t>”</a:t>
            </a:r>
            <a:r>
              <a:rPr lang="hr-HR" sz="3100" b="1" dirty="0" smtClean="0"/>
              <a:t> </a:t>
            </a:r>
            <a:r>
              <a:rPr lang="hr-HR" sz="3100" dirty="0" smtClean="0"/>
              <a:t>-</a:t>
            </a:r>
            <a:r>
              <a:rPr lang="hr-HR" sz="3100" b="1" dirty="0" smtClean="0"/>
              <a:t> </a:t>
            </a:r>
            <a:r>
              <a:rPr lang="en-US" sz="3100" dirty="0" smtClean="0"/>
              <a:t>published </a:t>
            </a:r>
            <a:r>
              <a:rPr lang="en-US" sz="3100" dirty="0"/>
              <a:t>by MSU in 2008 and praised by the experts in the field: the Association of Art Historians awarded us for promoting contemporary </a:t>
            </a:r>
            <a:r>
              <a:rPr lang="en-US" sz="3100" dirty="0" smtClean="0"/>
              <a:t>art</a:t>
            </a:r>
            <a:r>
              <a:rPr lang="hr-HR" sz="3100" dirty="0" smtClean="0"/>
              <a:t>.</a:t>
            </a:r>
            <a:r>
              <a:rPr lang="en-US" sz="3100" dirty="0" smtClean="0"/>
              <a:t> </a:t>
            </a:r>
            <a:endParaRPr lang="hr-HR" sz="3100" dirty="0"/>
          </a:p>
        </p:txBody>
      </p:sp>
      <p:pic>
        <p:nvPicPr>
          <p:cNvPr id="25602" name="Picture 2" descr="volum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2863" y="2133600"/>
            <a:ext cx="6518275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619250" y="2974975"/>
            <a:ext cx="547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web page </a:t>
            </a:r>
            <a:r>
              <a:rPr lang="en-GB" sz="3200" b="1"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http://www.msu.hr/</a:t>
            </a:r>
            <a:endParaRPr lang="en-GB" sz="3200" b="1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2800" b="1" smtClean="0"/>
              <a:t/>
            </a:r>
            <a:br>
              <a:rPr lang="hr-HR" sz="2800" b="1" smtClean="0"/>
            </a:br>
            <a:r>
              <a:rPr lang="hr-HR" sz="2800" b="1" smtClean="0"/>
              <a:t>I</a:t>
            </a:r>
            <a:r>
              <a:rPr lang="en-US" sz="2800" b="1" smtClean="0"/>
              <a:t>nformation points (education points)</a:t>
            </a:r>
            <a:r>
              <a:rPr lang="en-US" sz="2800" smtClean="0"/>
              <a:t>- additional information on displayed artwork and authors</a:t>
            </a:r>
            <a:r>
              <a:rPr lang="hr-HR" sz="2800" smtClean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76250"/>
            <a:ext cx="77755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0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476250"/>
            <a:ext cx="79692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0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549275"/>
            <a:ext cx="77755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/>
              <a:t/>
            </a:r>
            <a:br>
              <a:rPr lang="hr-HR" sz="4000" dirty="0"/>
            </a:br>
            <a:r>
              <a:rPr lang="hr-HR" sz="3100" dirty="0" smtClean="0"/>
              <a:t>I</a:t>
            </a:r>
            <a:r>
              <a:rPr lang="en-US" sz="3100" dirty="0" smtClean="0"/>
              <a:t>n </a:t>
            </a:r>
            <a:r>
              <a:rPr lang="en-US" sz="3100" dirty="0"/>
              <a:t>2010 the Collection Department of MSU applied for the tender by the Ministry of Culture for the national project called </a:t>
            </a:r>
            <a:r>
              <a:rPr lang="en-US" sz="3100" b="1" dirty="0"/>
              <a:t>“Croatian Cultural </a:t>
            </a:r>
            <a:r>
              <a:rPr lang="en-US" sz="3100" b="1" dirty="0" smtClean="0"/>
              <a:t>Heritage”</a:t>
            </a:r>
            <a:r>
              <a:rPr lang="hr-HR" sz="3100" dirty="0" smtClean="0"/>
              <a:t>.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MSU LOGO 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32639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900113" y="2133600"/>
            <a:ext cx="73437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800">
                <a:latin typeface="Calibri" pitchFamily="34" charset="0"/>
              </a:rPr>
              <a:t>Museum of Contemporary Art Zagreb</a:t>
            </a:r>
          </a:p>
          <a:p>
            <a:pPr algn="ctr"/>
            <a:endParaRPr lang="hr-HR" sz="2800">
              <a:latin typeface="Calibri" pitchFamily="34" charset="0"/>
            </a:endParaRPr>
          </a:p>
          <a:p>
            <a:pPr algn="ctr"/>
            <a:r>
              <a:rPr lang="hr-HR" sz="2800">
                <a:latin typeface="Calibri" pitchFamily="34" charset="0"/>
              </a:rPr>
              <a:t>DIGITALIZATION OF CONTEMPORARY ART</a:t>
            </a:r>
          </a:p>
        </p:txBody>
      </p:sp>
      <p:pic>
        <p:nvPicPr>
          <p:cNvPr id="14339" name="Picture 3" descr="HRG_59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597275"/>
            <a:ext cx="4535488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Hrv kulturna baština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4463" y="188913"/>
            <a:ext cx="63150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333375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en-US" dirty="0" smtClean="0"/>
              <a:t>Expected </a:t>
            </a:r>
            <a:r>
              <a:rPr lang="en-US" dirty="0"/>
              <a:t>effects: </a:t>
            </a:r>
            <a:r>
              <a:rPr lang="hr-HR" sz="4000" dirty="0"/>
              <a:t/>
            </a:r>
            <a:br>
              <a:rPr lang="hr-HR" sz="4000" dirty="0"/>
            </a:br>
            <a:endParaRPr lang="hr-H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888" y="1844675"/>
            <a:ext cx="6400800" cy="40322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1800" dirty="0" smtClean="0"/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1800" dirty="0"/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- to secure the protection of the collections as cultural heritage of the Republic of Croatia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as well as digital content storage for the purposes of research and media </a:t>
            </a:r>
            <a:r>
              <a:rPr lang="en-US" sz="1800" dirty="0" smtClean="0">
                <a:solidFill>
                  <a:schemeClr val="tx1"/>
                </a:solidFill>
              </a:rPr>
              <a:t>presentation</a:t>
            </a:r>
            <a:r>
              <a:rPr lang="hr-HR" sz="1800" smtClean="0">
                <a:solidFill>
                  <a:schemeClr val="tx1"/>
                </a:solidFill>
              </a:rPr>
              <a:t>.</a:t>
            </a:r>
            <a:endParaRPr lang="hr-HR" sz="1800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1800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800" dirty="0" smtClean="0">
                <a:solidFill>
                  <a:schemeClr val="tx1"/>
                </a:solidFill>
              </a:rPr>
              <a:t>- </a:t>
            </a:r>
            <a:r>
              <a:rPr lang="en-US" sz="1800" dirty="0" smtClean="0">
                <a:solidFill>
                  <a:schemeClr val="tx1"/>
                </a:solidFill>
              </a:rPr>
              <a:t>increased number of users: both visitors of online collections and those who visit the permanent collection and information points. This will enable a wider access to information on works of art that the museum has been collecting for over half a century.</a:t>
            </a:r>
            <a:endParaRPr lang="hr-HR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84213" y="2133600"/>
            <a:ext cx="78486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800" b="1">
                <a:latin typeface="Calibri" pitchFamily="34" charset="0"/>
              </a:rPr>
              <a:t>Digitizing ideas: ARCHIVES OF CONCEPTUAL ART PRACTICES</a:t>
            </a:r>
            <a:endParaRPr lang="sl-SI" sz="2800">
              <a:latin typeface="Calibri" pitchFamily="34" charset="0"/>
            </a:endParaRPr>
          </a:p>
          <a:p>
            <a:pPr algn="ctr"/>
            <a:endParaRPr lang="sl-SI">
              <a:latin typeface="Calibri" pitchFamily="34" charset="0"/>
            </a:endParaRPr>
          </a:p>
          <a:p>
            <a:pPr algn="ctr"/>
            <a:r>
              <a:rPr lang="sl-SI" sz="2200">
                <a:latin typeface="Calibri" pitchFamily="34" charset="0"/>
              </a:rPr>
              <a:t>The project is initiated by the Museum of Contemporary Arts (Zagreb, Croatia)</a:t>
            </a:r>
            <a:endParaRPr lang="sl-SI" sz="2200" b="1">
              <a:latin typeface="Calibri" pitchFamily="34" charset="0"/>
            </a:endParaRPr>
          </a:p>
          <a:p>
            <a:pPr algn="ctr"/>
            <a:endParaRPr lang="sl-SI" sz="2200" b="1">
              <a:latin typeface="Calibri" pitchFamily="34" charset="0"/>
            </a:endParaRPr>
          </a:p>
          <a:p>
            <a:pPr algn="ctr"/>
            <a:r>
              <a:rPr lang="sl-SI" sz="2200">
                <a:latin typeface="Calibri" pitchFamily="34" charset="0"/>
              </a:rPr>
              <a:t>Partners:    Moderna Galerija (Ljubljana, Slovenia)</a:t>
            </a:r>
          </a:p>
          <a:p>
            <a:pPr algn="ctr"/>
            <a:r>
              <a:rPr lang="hr-HR" sz="2200">
                <a:latin typeface="Calibri" pitchFamily="34" charset="0"/>
              </a:rPr>
              <a:t>                                   </a:t>
            </a:r>
            <a:r>
              <a:rPr lang="sl-SI" sz="2200">
                <a:latin typeface="Calibri" pitchFamily="34" charset="0"/>
              </a:rPr>
              <a:t>Museum of Contemporary Art </a:t>
            </a:r>
            <a:r>
              <a:rPr lang="en-US" sz="2200">
                <a:latin typeface="Calibri" pitchFamily="34" charset="0"/>
              </a:rPr>
              <a:t>Vojvodin</a:t>
            </a:r>
            <a:r>
              <a:rPr lang="hr-HR" sz="2200">
                <a:latin typeface="Calibri" pitchFamily="34" charset="0"/>
              </a:rPr>
              <a:t>a (</a:t>
            </a:r>
            <a:r>
              <a:rPr lang="en-US" sz="2200">
                <a:latin typeface="Calibri" pitchFamily="34" charset="0"/>
              </a:rPr>
              <a:t>Novi Sad</a:t>
            </a:r>
            <a:r>
              <a:rPr lang="hr-HR" sz="2200">
                <a:latin typeface="Calibri" pitchFamily="34" charset="0"/>
              </a:rPr>
              <a:t>, Serbia)</a:t>
            </a:r>
            <a:r>
              <a:rPr lang="en-US" sz="2200">
                <a:latin typeface="Calibri" pitchFamily="34" charset="0"/>
              </a:rPr>
              <a:t> </a:t>
            </a:r>
            <a:endParaRPr lang="sl-SI" sz="2200">
              <a:latin typeface="Calibri" pitchFamily="34" charset="0"/>
            </a:endParaRPr>
          </a:p>
          <a:p>
            <a:pPr algn="ctr"/>
            <a:r>
              <a:rPr lang="hr-HR" sz="2200">
                <a:latin typeface="Calibri" pitchFamily="34" charset="0"/>
              </a:rPr>
              <a:t>                          Museum of Modern Art (Warsaw, Poland)</a:t>
            </a:r>
            <a:endParaRPr lang="sl-SI" sz="2200">
              <a:latin typeface="Calibri" pitchFamily="34" charset="0"/>
            </a:endParaRPr>
          </a:p>
          <a:p>
            <a:pPr algn="ctr"/>
            <a:endParaRPr lang="sl-SI">
              <a:latin typeface="Calibri" pitchFamily="34" charset="0"/>
            </a:endParaRPr>
          </a:p>
        </p:txBody>
      </p:sp>
      <p:pic>
        <p:nvPicPr>
          <p:cNvPr id="34818" name="Picture 2" descr="MSU LOGO 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0350"/>
            <a:ext cx="23844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obrazovanje i kultura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836613"/>
            <a:ext cx="2540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ccp kultur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650" y="692150"/>
            <a:ext cx="1181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1196975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en-US" sz="2400" b="1" dirty="0" smtClean="0"/>
              <a:t>The aim of the project is to allow easier access to artworks and documentation about neo-avant-garde and conceptual art in Europe in 60s an 70s. </a:t>
            </a:r>
            <a:r>
              <a:rPr lang="hr-HR" sz="1400" dirty="0" smtClean="0"/>
              <a:t/>
            </a:r>
            <a:br>
              <a:rPr lang="hr-HR" sz="1400" dirty="0" smtClean="0"/>
            </a:b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gorgona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3455987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31913" y="5949950"/>
            <a:ext cx="6400800" cy="40957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3200" dirty="0" err="1">
                <a:latin typeface="+mn-lt"/>
              </a:rPr>
              <a:t>Gorgona</a:t>
            </a:r>
            <a:r>
              <a:rPr lang="hr-HR" sz="3200" dirty="0">
                <a:latin typeface="+mn-lt"/>
              </a:rPr>
              <a:t> 1, 1961.   </a:t>
            </a:r>
            <a:r>
              <a:rPr lang="hr-HR" sz="3200" dirty="0" err="1">
                <a:latin typeface="+mn-lt"/>
              </a:rPr>
              <a:t>Vaništa</a:t>
            </a:r>
            <a:r>
              <a:rPr lang="hr-HR" sz="3200" dirty="0">
                <a:latin typeface="+mn-lt"/>
              </a:rPr>
              <a:t> Josip</a:t>
            </a:r>
          </a:p>
        </p:txBody>
      </p:sp>
      <p:pic>
        <p:nvPicPr>
          <p:cNvPr id="36867" name="Picture 5" descr="gorgon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2250" y="2924175"/>
            <a:ext cx="48609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gorgona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6250"/>
            <a:ext cx="28289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5" descr="gorgona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76250"/>
            <a:ext cx="36957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31913" y="5949950"/>
            <a:ext cx="6400800" cy="40957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3200" dirty="0" err="1">
                <a:latin typeface="+mn-lt"/>
              </a:rPr>
              <a:t>Gorgona</a:t>
            </a:r>
            <a:r>
              <a:rPr lang="hr-HR" sz="3200" dirty="0">
                <a:latin typeface="+mn-lt"/>
              </a:rPr>
              <a:t> 2, 1961.   </a:t>
            </a:r>
            <a:r>
              <a:rPr lang="hr-HR" sz="3200" dirty="0" err="1">
                <a:latin typeface="+mn-lt"/>
              </a:rPr>
              <a:t>Knifer</a:t>
            </a:r>
            <a:r>
              <a:rPr lang="hr-HR" sz="3200" dirty="0">
                <a:latin typeface="+mn-lt"/>
              </a:rPr>
              <a:t> Julije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gorgona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04813"/>
            <a:ext cx="26511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4" descr="gorgona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3141663"/>
            <a:ext cx="54292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31913" y="5949950"/>
            <a:ext cx="6400800" cy="40957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3200" dirty="0" err="1">
                <a:latin typeface="+mn-lt"/>
              </a:rPr>
              <a:t>Gorgona</a:t>
            </a:r>
            <a:r>
              <a:rPr lang="hr-HR" sz="3200" dirty="0">
                <a:latin typeface="+mn-lt"/>
              </a:rPr>
              <a:t> 3, 1961.   </a:t>
            </a:r>
            <a:r>
              <a:rPr lang="hr-HR" sz="3200" dirty="0" err="1">
                <a:latin typeface="+mn-lt"/>
              </a:rPr>
              <a:t>Jevšovar</a:t>
            </a:r>
            <a:r>
              <a:rPr lang="hr-HR" sz="3200" dirty="0">
                <a:latin typeface="+mn-lt"/>
              </a:rPr>
              <a:t> Marijan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3" y="5949950"/>
            <a:ext cx="6400800" cy="4095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2200" dirty="0" err="1" smtClean="0">
                <a:solidFill>
                  <a:schemeClr val="tx1"/>
                </a:solidFill>
              </a:rPr>
              <a:t>Antiskice</a:t>
            </a:r>
            <a:r>
              <a:rPr lang="hr-HR" sz="2200" dirty="0" smtClean="0">
                <a:solidFill>
                  <a:schemeClr val="tx1"/>
                </a:solidFill>
              </a:rPr>
              <a:t>, 1963.     </a:t>
            </a:r>
            <a:r>
              <a:rPr lang="hr-HR" sz="2200" dirty="0" err="1" smtClean="0">
                <a:solidFill>
                  <a:schemeClr val="tx1"/>
                </a:solidFill>
              </a:rPr>
              <a:t>Bašičević</a:t>
            </a:r>
            <a:r>
              <a:rPr lang="hr-HR" sz="2200" dirty="0" smtClean="0">
                <a:solidFill>
                  <a:schemeClr val="tx1"/>
                </a:solidFill>
              </a:rPr>
              <a:t> </a:t>
            </a:r>
            <a:r>
              <a:rPr lang="hr-HR" sz="2200" dirty="0" err="1" smtClean="0">
                <a:solidFill>
                  <a:schemeClr val="tx1"/>
                </a:solidFill>
              </a:rPr>
              <a:t>Dimitrije</a:t>
            </a:r>
            <a:r>
              <a:rPr lang="hr-HR" sz="2200" dirty="0" smtClean="0">
                <a:solidFill>
                  <a:schemeClr val="tx1"/>
                </a:solidFill>
              </a:rPr>
              <a:t> </a:t>
            </a:r>
            <a:r>
              <a:rPr lang="hr-HR" sz="2200" dirty="0" err="1" smtClean="0">
                <a:solidFill>
                  <a:schemeClr val="tx1"/>
                </a:solidFill>
              </a:rPr>
              <a:t>Mangelos</a:t>
            </a:r>
            <a:endParaRPr lang="en-US" sz="22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dirty="0"/>
          </a:p>
        </p:txBody>
      </p:sp>
      <p:pic>
        <p:nvPicPr>
          <p:cNvPr id="39938" name="Picture 3" descr="mangelos-antiskice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5075" y="612775"/>
            <a:ext cx="413385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mangelos-antiskic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" y="404813"/>
            <a:ext cx="73279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31913" y="5949950"/>
            <a:ext cx="6400800" cy="4095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2200" dirty="0" err="1">
                <a:latin typeface="+mn-lt"/>
              </a:rPr>
              <a:t>Antiskice</a:t>
            </a:r>
            <a:r>
              <a:rPr lang="hr-HR" sz="2200" dirty="0">
                <a:latin typeface="+mn-lt"/>
              </a:rPr>
              <a:t>, 1963.     </a:t>
            </a:r>
            <a:r>
              <a:rPr lang="hr-HR" sz="2200" dirty="0" err="1">
                <a:latin typeface="+mn-lt"/>
              </a:rPr>
              <a:t>Bašičević</a:t>
            </a:r>
            <a:r>
              <a:rPr lang="hr-HR" sz="2200" dirty="0">
                <a:latin typeface="+mn-lt"/>
              </a:rPr>
              <a:t> </a:t>
            </a:r>
            <a:r>
              <a:rPr lang="hr-HR" sz="2200" dirty="0" err="1">
                <a:latin typeface="+mn-lt"/>
              </a:rPr>
              <a:t>Dimitrije</a:t>
            </a:r>
            <a:r>
              <a:rPr lang="hr-HR" sz="2200" dirty="0">
                <a:latin typeface="+mn-lt"/>
              </a:rPr>
              <a:t> </a:t>
            </a:r>
            <a:r>
              <a:rPr lang="hr-HR" sz="2200" dirty="0" err="1">
                <a:latin typeface="+mn-lt"/>
              </a:rPr>
              <a:t>Mangelos</a:t>
            </a:r>
            <a:endParaRPr lang="en-US" sz="2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mangelos-tabula rasa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5275" y="333375"/>
            <a:ext cx="3473450" cy="5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59499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Les </a:t>
            </a:r>
            <a:r>
              <a:rPr lang="hr-HR" sz="6800" dirty="0" err="1">
                <a:latin typeface="+mn-lt"/>
              </a:rPr>
              <a:t>payasages</a:t>
            </a:r>
            <a:r>
              <a:rPr lang="hr-HR" sz="6800" dirty="0">
                <a:latin typeface="+mn-lt"/>
              </a:rPr>
              <a:t> de </a:t>
            </a:r>
            <a:r>
              <a:rPr lang="hr-HR" sz="6800" dirty="0" err="1">
                <a:latin typeface="+mn-lt"/>
              </a:rPr>
              <a:t>tabula</a:t>
            </a:r>
            <a:r>
              <a:rPr lang="hr-HR" sz="6800" dirty="0">
                <a:latin typeface="+mn-lt"/>
              </a:rPr>
              <a:t> rasa, 1953.   </a:t>
            </a:r>
            <a:r>
              <a:rPr lang="hr-HR" sz="6800" dirty="0" err="1">
                <a:latin typeface="+mn-lt"/>
              </a:rPr>
              <a:t>Bašičević</a:t>
            </a:r>
            <a:r>
              <a:rPr lang="hr-HR" sz="6800" dirty="0">
                <a:latin typeface="+mn-lt"/>
              </a:rPr>
              <a:t> </a:t>
            </a:r>
            <a:r>
              <a:rPr lang="hr-HR" sz="6800" dirty="0" err="1">
                <a:latin typeface="+mn-lt"/>
              </a:rPr>
              <a:t>Dimitrije</a:t>
            </a:r>
            <a:r>
              <a:rPr lang="hr-HR" sz="6800" dirty="0">
                <a:latin typeface="+mn-lt"/>
              </a:rPr>
              <a:t> </a:t>
            </a:r>
            <a:r>
              <a:rPr lang="hr-HR" sz="6800" dirty="0" err="1">
                <a:latin typeface="+mn-lt"/>
              </a:rPr>
              <a:t>Mangelos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/>
            </a:r>
            <a:br>
              <a:rPr lang="hr-HR" b="1" dirty="0" smtClean="0"/>
            </a:br>
            <a:r>
              <a:rPr lang="en-US" b="1" dirty="0" smtClean="0"/>
              <a:t>Processing </a:t>
            </a:r>
            <a:r>
              <a:rPr lang="en-US" b="1" dirty="0"/>
              <a:t>the holdings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mangelos-tabula rasa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0650" y="404813"/>
            <a:ext cx="6362700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59499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Les </a:t>
            </a:r>
            <a:r>
              <a:rPr lang="hr-HR" sz="6800" dirty="0" err="1">
                <a:latin typeface="+mn-lt"/>
              </a:rPr>
              <a:t>payasages</a:t>
            </a:r>
            <a:r>
              <a:rPr lang="hr-HR" sz="6800" dirty="0">
                <a:latin typeface="+mn-lt"/>
              </a:rPr>
              <a:t> de </a:t>
            </a:r>
            <a:r>
              <a:rPr lang="hr-HR" sz="6800" dirty="0" err="1">
                <a:latin typeface="+mn-lt"/>
              </a:rPr>
              <a:t>tabula</a:t>
            </a:r>
            <a:r>
              <a:rPr lang="hr-HR" sz="6800" dirty="0">
                <a:latin typeface="+mn-lt"/>
              </a:rPr>
              <a:t> rasa, 1953.   </a:t>
            </a:r>
            <a:r>
              <a:rPr lang="hr-HR" sz="6800" dirty="0" err="1">
                <a:latin typeface="+mn-lt"/>
              </a:rPr>
              <a:t>Bašičević</a:t>
            </a:r>
            <a:r>
              <a:rPr lang="hr-HR" sz="6800" dirty="0">
                <a:latin typeface="+mn-lt"/>
              </a:rPr>
              <a:t> </a:t>
            </a:r>
            <a:r>
              <a:rPr lang="hr-HR" sz="6800" dirty="0" err="1">
                <a:latin typeface="+mn-lt"/>
              </a:rPr>
              <a:t>Dimitrije</a:t>
            </a:r>
            <a:r>
              <a:rPr lang="hr-HR" sz="6800" dirty="0">
                <a:latin typeface="+mn-lt"/>
              </a:rPr>
              <a:t> </a:t>
            </a:r>
            <a:r>
              <a:rPr lang="hr-HR" sz="6800" dirty="0" err="1">
                <a:latin typeface="+mn-lt"/>
              </a:rPr>
              <a:t>Mangelos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tilinovic-nemam vremena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1888" y="333375"/>
            <a:ext cx="4340225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Nemam vremena, 1979.   </a:t>
            </a:r>
            <a:r>
              <a:rPr lang="hr-HR" sz="6800" dirty="0" err="1">
                <a:latin typeface="+mn-lt"/>
              </a:rPr>
              <a:t>Stilinović</a:t>
            </a:r>
            <a:r>
              <a:rPr lang="hr-HR" sz="6800" dirty="0">
                <a:latin typeface="+mn-lt"/>
              </a:rPr>
              <a:t> Mladen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stilinovic-nemam vremena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788" y="333375"/>
            <a:ext cx="7464425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Nemam vremena, 1979.   </a:t>
            </a:r>
            <a:r>
              <a:rPr lang="hr-HR" sz="6800" dirty="0" err="1">
                <a:latin typeface="+mn-lt"/>
              </a:rPr>
              <a:t>Stilinović</a:t>
            </a:r>
            <a:r>
              <a:rPr lang="hr-HR" sz="6800" dirty="0">
                <a:latin typeface="+mn-lt"/>
              </a:rPr>
              <a:t> Mladen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stilinovic-nemam vremena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638" y="476250"/>
            <a:ext cx="7578725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Nemam vremena, 1979.   </a:t>
            </a:r>
            <a:r>
              <a:rPr lang="hr-HR" sz="6800" dirty="0" err="1">
                <a:latin typeface="+mn-lt"/>
              </a:rPr>
              <a:t>Stilinović</a:t>
            </a:r>
            <a:r>
              <a:rPr lang="hr-HR" sz="6800" dirty="0">
                <a:latin typeface="+mn-lt"/>
              </a:rPr>
              <a:t> Mladen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maj75 0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76250"/>
            <a:ext cx="7200900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maj75 0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476250"/>
            <a:ext cx="69119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maj75 0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088" y="333375"/>
            <a:ext cx="7235825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maj75 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33375"/>
            <a:ext cx="39624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maj75 0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038" y="404813"/>
            <a:ext cx="7273925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maj75 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" y="333375"/>
            <a:ext cx="74168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539750" y="2492375"/>
            <a:ext cx="7772400" cy="1470025"/>
          </a:xfrm>
        </p:spPr>
        <p:txBody>
          <a:bodyPr/>
          <a:lstStyle/>
          <a:p>
            <a:r>
              <a:rPr lang="hr-HR" sz="2800" smtClean="0"/>
              <a:t>In </a:t>
            </a:r>
            <a:r>
              <a:rPr lang="en-GB" sz="2800" smtClean="0"/>
              <a:t>2000. MSU Zagreb started processing the holdings in the M++, a computer program that specializes in museums</a:t>
            </a:r>
            <a:endParaRPr lang="hr-HR" sz="280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maj75 0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63" y="404813"/>
            <a:ext cx="7381875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maj75 0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404813"/>
            <a:ext cx="739140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maj75 0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" y="404813"/>
            <a:ext cx="74168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Maj 75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novineSC0005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1738" y="333375"/>
            <a:ext cx="4200525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Novine Galerije SC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novineSC000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2225" y="404813"/>
            <a:ext cx="401955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Novine Galerije SC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Andrzej Partum Archiv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2700" y="260350"/>
            <a:ext cx="40386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 err="1">
                <a:latin typeface="+mn-lt"/>
              </a:rPr>
              <a:t>Andrzej</a:t>
            </a:r>
            <a:r>
              <a:rPr lang="hr-HR" sz="6800" dirty="0">
                <a:latin typeface="+mn-lt"/>
              </a:rPr>
              <a:t> </a:t>
            </a:r>
            <a:r>
              <a:rPr lang="hr-HR" sz="6800" dirty="0" err="1">
                <a:latin typeface="+mn-lt"/>
              </a:rPr>
              <a:t>Partum</a:t>
            </a:r>
            <a:r>
              <a:rPr lang="hr-HR" sz="6800" dirty="0">
                <a:latin typeface="+mn-lt"/>
              </a:rPr>
              <a:t> Arhiv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Andrzej Partum Archive (1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3650" y="260350"/>
            <a:ext cx="40767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 err="1">
                <a:latin typeface="+mn-lt"/>
              </a:rPr>
              <a:t>Andrzej</a:t>
            </a:r>
            <a:r>
              <a:rPr lang="hr-HR" sz="6800" dirty="0">
                <a:latin typeface="+mn-lt"/>
              </a:rPr>
              <a:t> </a:t>
            </a:r>
            <a:r>
              <a:rPr lang="hr-HR" sz="6800" dirty="0" err="1">
                <a:latin typeface="+mn-lt"/>
              </a:rPr>
              <a:t>Partum</a:t>
            </a:r>
            <a:r>
              <a:rPr lang="hr-HR" sz="6800" dirty="0">
                <a:latin typeface="+mn-lt"/>
              </a:rPr>
              <a:t> Arhiv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Eustachy Kossakowski archive (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2938" y="333375"/>
            <a:ext cx="5318125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 err="1">
                <a:latin typeface="+mn-lt"/>
              </a:rPr>
              <a:t>Eustachy</a:t>
            </a:r>
            <a:r>
              <a:rPr lang="hr-HR" sz="6800" dirty="0">
                <a:latin typeface="+mn-lt"/>
              </a:rPr>
              <a:t> </a:t>
            </a:r>
            <a:r>
              <a:rPr lang="hr-HR" sz="6800" dirty="0" err="1">
                <a:latin typeface="+mn-lt"/>
              </a:rPr>
              <a:t>Kossakowski</a:t>
            </a:r>
            <a:r>
              <a:rPr lang="hr-HR" sz="6800" dirty="0">
                <a:latin typeface="+mn-lt"/>
              </a:rPr>
              <a:t> Arhiv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Eustachy Kossakowski archive (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333375"/>
            <a:ext cx="532765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 err="1">
                <a:latin typeface="+mn-lt"/>
              </a:rPr>
              <a:t>Eustachy</a:t>
            </a:r>
            <a:r>
              <a:rPr lang="hr-HR" sz="6800" dirty="0">
                <a:latin typeface="+mn-lt"/>
              </a:rPr>
              <a:t> </a:t>
            </a:r>
            <a:r>
              <a:rPr lang="hr-HR" sz="6800" dirty="0" err="1">
                <a:latin typeface="+mn-lt"/>
              </a:rPr>
              <a:t>Kossakowski</a:t>
            </a:r>
            <a:r>
              <a:rPr lang="hr-HR" sz="6800" dirty="0">
                <a:latin typeface="+mn-lt"/>
              </a:rPr>
              <a:t> Arhiv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oho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692150"/>
            <a:ext cx="8315325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OHO Arhiv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611188" y="2420938"/>
            <a:ext cx="7772400" cy="1470025"/>
          </a:xfrm>
        </p:spPr>
        <p:txBody>
          <a:bodyPr/>
          <a:lstStyle/>
          <a:p>
            <a:r>
              <a:rPr lang="hr-HR" sz="2800" smtClean="0"/>
              <a:t>In </a:t>
            </a:r>
            <a:r>
              <a:rPr lang="en-US" sz="2800" smtClean="0"/>
              <a:t>2005. MSU Zagreb began a vast project of digitizing the museum materials</a:t>
            </a:r>
            <a:endParaRPr lang="hr-HR" sz="280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oho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20713"/>
            <a:ext cx="83820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OHO Arhiv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oho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692150"/>
            <a:ext cx="831532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OHO Arhiv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oho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692150"/>
            <a:ext cx="81407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95288" y="6165850"/>
            <a:ext cx="8137525" cy="40957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800" dirty="0">
                <a:latin typeface="+mn-lt"/>
              </a:rPr>
              <a:t>OHO Arhiv</a:t>
            </a:r>
            <a:endParaRPr lang="en-US" sz="68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ctrTitle"/>
          </p:nvPr>
        </p:nvSpPr>
        <p:spPr>
          <a:xfrm>
            <a:off x="684213" y="1557338"/>
            <a:ext cx="7772400" cy="1470025"/>
          </a:xfrm>
        </p:spPr>
        <p:txBody>
          <a:bodyPr/>
          <a:lstStyle/>
          <a:p>
            <a:r>
              <a:rPr lang="hr-HR" sz="3200" b="1" smtClean="0"/>
              <a:t>THE GOAL OF THE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8175" y="3213100"/>
            <a:ext cx="5824538" cy="1752600"/>
          </a:xfrm>
        </p:spPr>
        <p:txBody>
          <a:bodyPr rtlCol="0">
            <a:normAutofit fontScale="55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4000" dirty="0" smtClean="0">
                <a:solidFill>
                  <a:schemeClr val="tx1"/>
                </a:solidFill>
              </a:rPr>
              <a:t>A</a:t>
            </a:r>
            <a:r>
              <a:rPr lang="en-US" sz="4000" dirty="0" smtClean="0">
                <a:solidFill>
                  <a:schemeClr val="tx1"/>
                </a:solidFill>
              </a:rPr>
              <a:t>n open-access internet portal- by publishing the</a:t>
            </a:r>
            <a:r>
              <a:rPr lang="hr-HR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works and documentation of conceptual and neo-avant-garde art in digital format, the project will enable international exchange among curators, museum professionals, artists and researchers.</a:t>
            </a:r>
            <a:endParaRPr lang="hr-HR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01_HOM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400" y="115888"/>
            <a:ext cx="7569200" cy="65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02_AUTHO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14313"/>
            <a:ext cx="65532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03_GALLER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1138" y="115888"/>
            <a:ext cx="6181725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04_GALLERY BI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115888"/>
            <a:ext cx="6502400" cy="654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05_EVEN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2700" y="188913"/>
            <a:ext cx="65786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06_BLO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4013" y="188913"/>
            <a:ext cx="5895975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ejakovic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663" y="333375"/>
            <a:ext cx="8194675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07_ABOU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188913"/>
            <a:ext cx="71342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idx="1"/>
          </p:nvPr>
        </p:nvSpPr>
        <p:spPr>
          <a:xfrm>
            <a:off x="900113" y="2852738"/>
            <a:ext cx="6994525" cy="584200"/>
          </a:xfrm>
        </p:spPr>
        <p:txBody>
          <a:bodyPr anchor="ctr">
            <a:spAutoFit/>
          </a:bodyPr>
          <a:lstStyle/>
          <a:p>
            <a:pPr algn="ctr">
              <a:buFont typeface="Arial" charset="0"/>
              <a:buNone/>
            </a:pPr>
            <a:r>
              <a:rPr lang="en-US" b="1" smtClean="0"/>
              <a:t>OUTCOMES and OUTPUTS</a:t>
            </a:r>
            <a:endParaRPr lang="hr-HR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ctrTitle"/>
          </p:nvPr>
        </p:nvSpPr>
        <p:spPr>
          <a:xfrm>
            <a:off x="684213" y="2565400"/>
            <a:ext cx="7772400" cy="1470025"/>
          </a:xfrm>
        </p:spPr>
        <p:txBody>
          <a:bodyPr/>
          <a:lstStyle/>
          <a:p>
            <a:pPr algn="l"/>
            <a:r>
              <a:rPr lang="en-US" sz="2200" smtClean="0"/>
              <a:t>OUTCOME</a:t>
            </a:r>
            <a:r>
              <a:rPr lang="hr-HR" sz="2200" smtClean="0"/>
              <a:t> </a:t>
            </a:r>
            <a:r>
              <a:rPr lang="en-US" sz="2200" smtClean="0"/>
              <a:t>– Digitalization: Archives and museum collections of conceptual art published in an electronic format</a:t>
            </a:r>
            <a:r>
              <a:rPr lang="hr-HR" sz="2800" smtClean="0"/>
              <a:t/>
            </a:r>
            <a:br>
              <a:rPr lang="hr-HR" sz="2800" smtClean="0"/>
            </a:br>
            <a:r>
              <a:rPr lang="hr-HR" sz="2800" smtClean="0"/>
              <a:t/>
            </a:r>
            <a:br>
              <a:rPr lang="hr-HR" sz="2800" smtClean="0"/>
            </a:br>
            <a:r>
              <a:rPr lang="hr-HR" sz="2800" smtClean="0"/>
              <a:t/>
            </a:r>
            <a:br>
              <a:rPr lang="hr-HR" sz="2800" smtClean="0"/>
            </a:br>
            <a:r>
              <a:rPr lang="en-US" sz="2200" smtClean="0"/>
              <a:t>OUTPUTS</a:t>
            </a:r>
            <a:r>
              <a:rPr lang="hr-HR" sz="2200" smtClean="0"/>
              <a:t> -</a:t>
            </a:r>
            <a:r>
              <a:rPr lang="en-US" sz="2200" smtClean="0"/>
              <a:t> 600 artworks of 100 artists and art groups, 500 catalogues, 10 personal archives, 10 group archives published; 5 electronic interfaces produced</a:t>
            </a:r>
            <a:endParaRPr lang="hr-HR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3" y="765175"/>
            <a:ext cx="6400800" cy="50403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b="1" dirty="0" smtClean="0">
                <a:solidFill>
                  <a:schemeClr val="tx1"/>
                </a:solidFill>
              </a:rPr>
              <a:t>THE PROJECT RESULTS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endParaRPr lang="hr-HR" b="1" dirty="0" smtClean="0">
              <a:solidFill>
                <a:schemeClr val="tx1"/>
              </a:solidFill>
            </a:endParaRPr>
          </a:p>
          <a:p>
            <a:pPr fontAlgn="auto" hangingPunct="0">
              <a:spcAft>
                <a:spcPts val="0"/>
              </a:spcAft>
              <a:buFont typeface="Arial" pitchFamily="34" charset="0"/>
              <a:buNone/>
              <a:defRPr/>
            </a:pPr>
            <a:endParaRPr lang="hr-HR" sz="2800" dirty="0" smtClean="0">
              <a:solidFill>
                <a:schemeClr val="tx1"/>
              </a:solidFill>
            </a:endParaRPr>
          </a:p>
          <a:p>
            <a:pPr marL="514350" indent="-514350" algn="l" fontAlgn="auto" hangingPunct="0">
              <a:spcAft>
                <a:spcPts val="0"/>
              </a:spcAft>
              <a:buFont typeface="Arial" pitchFamily="34" charset="0"/>
              <a:buNone/>
              <a:defRPr/>
            </a:pPr>
            <a:endParaRPr lang="hr-HR" sz="2200" dirty="0" smtClean="0">
              <a:solidFill>
                <a:schemeClr val="tx1"/>
              </a:solidFill>
            </a:endParaRPr>
          </a:p>
          <a:p>
            <a:pPr marL="514350" indent="-514350" algn="l" fontAlgn="auto" hangingPunct="0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2200" dirty="0" smtClean="0">
                <a:solidFill>
                  <a:schemeClr val="tx1"/>
                </a:solidFill>
              </a:rPr>
              <a:t>a) </a:t>
            </a:r>
            <a:r>
              <a:rPr lang="en-US" sz="2200" dirty="0" smtClean="0">
                <a:solidFill>
                  <a:schemeClr val="tx1"/>
                </a:solidFill>
              </a:rPr>
              <a:t>the digital collection will remain available online</a:t>
            </a:r>
            <a:endParaRPr lang="hr-HR" sz="2200" dirty="0" smtClean="0">
              <a:solidFill>
                <a:schemeClr val="tx1"/>
              </a:solidFill>
            </a:endParaRPr>
          </a:p>
          <a:p>
            <a:pPr algn="l" fontAlgn="auto" hangingPunct="0">
              <a:spcAft>
                <a:spcPts val="0"/>
              </a:spcAft>
              <a:buFont typeface="Arial" pitchFamily="34" charset="0"/>
              <a:buNone/>
              <a:defRPr/>
            </a:pPr>
            <a:endParaRPr lang="hr-HR" sz="2200" dirty="0" smtClean="0">
              <a:solidFill>
                <a:schemeClr val="tx1"/>
              </a:solidFill>
            </a:endParaRPr>
          </a:p>
          <a:p>
            <a:pPr algn="l" fontAlgn="auto" hangingPunct="0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2200" dirty="0" smtClean="0">
                <a:solidFill>
                  <a:schemeClr val="tx1"/>
                </a:solidFill>
              </a:rPr>
              <a:t>b) </a:t>
            </a:r>
            <a:r>
              <a:rPr lang="en-US" sz="2200" dirty="0" smtClean="0">
                <a:solidFill>
                  <a:schemeClr val="tx1"/>
                </a:solidFill>
              </a:rPr>
              <a:t>the university course will be included into the offer of university programs for art history students</a:t>
            </a:r>
            <a:endParaRPr lang="hr-HR" sz="2200" dirty="0" smtClean="0">
              <a:solidFill>
                <a:schemeClr val="tx1"/>
              </a:solidFill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hr-HR" sz="4000" b="1" dirty="0" smtClean="0"/>
              <a:t>NEW TENDENCIES EXHIBITION</a:t>
            </a:r>
            <a:r>
              <a:rPr lang="en-US" sz="4000" b="1" dirty="0" smtClean="0"/>
              <a:t> </a:t>
            </a:r>
            <a:r>
              <a:rPr lang="hr-HR" sz="3600" dirty="0" smtClean="0"/>
              <a:t/>
            </a:r>
            <a:br>
              <a:rPr lang="hr-HR" sz="3600" dirty="0" smtClean="0"/>
            </a:br>
            <a:endParaRPr lang="hr-HR" sz="36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sven 2 - 2008 i ZKM postav izlozbe 0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0" y="188913"/>
            <a:ext cx="7112000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TextBox 3"/>
          <p:cNvSpPr txBox="1">
            <a:spLocks noChangeArrowheads="1"/>
          </p:cNvSpPr>
          <p:nvPr/>
        </p:nvSpPr>
        <p:spPr bwMode="auto">
          <a:xfrm>
            <a:off x="539750" y="5732463"/>
            <a:ext cx="79200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600" b="1">
                <a:latin typeface="Calibri" pitchFamily="34" charset="0"/>
              </a:rPr>
              <a:t>“</a:t>
            </a:r>
            <a:r>
              <a:rPr lang="de-DE" sz="1600" b="1">
                <a:latin typeface="Calibri" pitchFamily="34" charset="0"/>
              </a:rPr>
              <a:t>bit international. [Nove] tendencije</a:t>
            </a:r>
            <a:r>
              <a:rPr lang="hr-HR" sz="1600" b="1">
                <a:latin typeface="Calibri" pitchFamily="34" charset="0"/>
              </a:rPr>
              <a:t> </a:t>
            </a:r>
            <a:r>
              <a:rPr lang="de-DE" sz="1600" b="1">
                <a:latin typeface="Calibri" pitchFamily="34" charset="0"/>
              </a:rPr>
              <a:t>Computer und visuelle Forschung</a:t>
            </a:r>
            <a:br>
              <a:rPr lang="de-DE" sz="1600" b="1">
                <a:latin typeface="Calibri" pitchFamily="34" charset="0"/>
              </a:rPr>
            </a:br>
            <a:r>
              <a:rPr lang="de-DE" sz="1600" b="1">
                <a:latin typeface="Calibri" pitchFamily="34" charset="0"/>
              </a:rPr>
              <a:t>Zagreb 1961-1973</a:t>
            </a:r>
            <a:r>
              <a:rPr lang="hr-HR" sz="1600" b="1">
                <a:latin typeface="Calibri" pitchFamily="34" charset="0"/>
              </a:rPr>
              <a:t>”</a:t>
            </a:r>
            <a:r>
              <a:rPr lang="de-DE" sz="1600" b="1">
                <a:latin typeface="Calibri" pitchFamily="34" charset="0"/>
              </a:rPr>
              <a:t> </a:t>
            </a:r>
            <a:r>
              <a:rPr lang="hr-HR" sz="1600" b="1">
                <a:latin typeface="Calibri" pitchFamily="34" charset="0"/>
              </a:rPr>
              <a:t> ZKM - </a:t>
            </a:r>
            <a:r>
              <a:rPr lang="de-DE" sz="1600">
                <a:latin typeface="Calibri" pitchFamily="34" charset="0"/>
              </a:rPr>
              <a:t>Zentrum für Kunst und Medientechnologie Karlsruhe</a:t>
            </a:r>
            <a:r>
              <a:rPr lang="hr-HR" sz="1600">
                <a:latin typeface="Calibri" pitchFamily="34" charset="0"/>
              </a:rPr>
              <a:t> </a:t>
            </a:r>
          </a:p>
          <a:p>
            <a:r>
              <a:rPr lang="hr-HR" sz="1600">
                <a:latin typeface="Calibri" pitchFamily="34" charset="0"/>
              </a:rPr>
              <a:t>                                                                23.02.2008-18.01.2009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sven 2 - 2008 i ZKM postav izlozbe 0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038" y="188913"/>
            <a:ext cx="7019925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TextBox 2"/>
          <p:cNvSpPr txBox="1">
            <a:spLocks noChangeArrowheads="1"/>
          </p:cNvSpPr>
          <p:nvPr/>
        </p:nvSpPr>
        <p:spPr bwMode="auto">
          <a:xfrm>
            <a:off x="539750" y="5732463"/>
            <a:ext cx="79200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600" b="1">
                <a:latin typeface="Calibri" pitchFamily="34" charset="0"/>
              </a:rPr>
              <a:t>“</a:t>
            </a:r>
            <a:r>
              <a:rPr lang="de-DE" sz="1600" b="1">
                <a:latin typeface="Calibri" pitchFamily="34" charset="0"/>
              </a:rPr>
              <a:t>bit international. [Nove] tendencije</a:t>
            </a:r>
            <a:r>
              <a:rPr lang="hr-HR" sz="1600" b="1">
                <a:latin typeface="Calibri" pitchFamily="34" charset="0"/>
              </a:rPr>
              <a:t> </a:t>
            </a:r>
            <a:r>
              <a:rPr lang="de-DE" sz="1600" b="1">
                <a:latin typeface="Calibri" pitchFamily="34" charset="0"/>
              </a:rPr>
              <a:t>Computer und visuelle Forschung</a:t>
            </a:r>
            <a:br>
              <a:rPr lang="de-DE" sz="1600" b="1">
                <a:latin typeface="Calibri" pitchFamily="34" charset="0"/>
              </a:rPr>
            </a:br>
            <a:r>
              <a:rPr lang="de-DE" sz="1600" b="1">
                <a:latin typeface="Calibri" pitchFamily="34" charset="0"/>
              </a:rPr>
              <a:t>Zagreb 1961-1973</a:t>
            </a:r>
            <a:r>
              <a:rPr lang="hr-HR" sz="1600" b="1">
                <a:latin typeface="Calibri" pitchFamily="34" charset="0"/>
              </a:rPr>
              <a:t>”</a:t>
            </a:r>
            <a:r>
              <a:rPr lang="de-DE" sz="1600" b="1">
                <a:latin typeface="Calibri" pitchFamily="34" charset="0"/>
              </a:rPr>
              <a:t> </a:t>
            </a:r>
            <a:r>
              <a:rPr lang="hr-HR" sz="1600" b="1">
                <a:latin typeface="Calibri" pitchFamily="34" charset="0"/>
              </a:rPr>
              <a:t> ZKM - </a:t>
            </a:r>
            <a:r>
              <a:rPr lang="de-DE" sz="1600">
                <a:latin typeface="Calibri" pitchFamily="34" charset="0"/>
              </a:rPr>
              <a:t>Zentrum für Kunst und Medientechnologie Karlsruhe</a:t>
            </a:r>
            <a:r>
              <a:rPr lang="hr-HR" sz="1600">
                <a:latin typeface="Calibri" pitchFamily="34" charset="0"/>
              </a:rPr>
              <a:t> </a:t>
            </a:r>
          </a:p>
          <a:p>
            <a:pPr algn="ctr"/>
            <a:r>
              <a:rPr lang="hr-HR" sz="1600">
                <a:latin typeface="Calibri" pitchFamily="34" charset="0"/>
              </a:rPr>
              <a:t>23.02.2008-18.01.2009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sven 2 - 2008 i ZKM postav izlozbe 1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260350"/>
            <a:ext cx="70072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Box 2"/>
          <p:cNvSpPr txBox="1">
            <a:spLocks noChangeArrowheads="1"/>
          </p:cNvSpPr>
          <p:nvPr/>
        </p:nvSpPr>
        <p:spPr bwMode="auto">
          <a:xfrm>
            <a:off x="539750" y="5732463"/>
            <a:ext cx="79200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600" b="1">
                <a:latin typeface="Calibri" pitchFamily="34" charset="0"/>
              </a:rPr>
              <a:t>“</a:t>
            </a:r>
            <a:r>
              <a:rPr lang="de-DE" sz="1600" b="1">
                <a:latin typeface="Calibri" pitchFamily="34" charset="0"/>
              </a:rPr>
              <a:t>bit international. [Nove] tendencije</a:t>
            </a:r>
            <a:r>
              <a:rPr lang="hr-HR" sz="1600" b="1">
                <a:latin typeface="Calibri" pitchFamily="34" charset="0"/>
              </a:rPr>
              <a:t> </a:t>
            </a:r>
            <a:r>
              <a:rPr lang="de-DE" sz="1600" b="1">
                <a:latin typeface="Calibri" pitchFamily="34" charset="0"/>
              </a:rPr>
              <a:t>Computer und visuelle Forschung</a:t>
            </a:r>
            <a:br>
              <a:rPr lang="de-DE" sz="1600" b="1">
                <a:latin typeface="Calibri" pitchFamily="34" charset="0"/>
              </a:rPr>
            </a:br>
            <a:r>
              <a:rPr lang="de-DE" sz="1600" b="1">
                <a:latin typeface="Calibri" pitchFamily="34" charset="0"/>
              </a:rPr>
              <a:t>Zagreb 1961-1973</a:t>
            </a:r>
            <a:r>
              <a:rPr lang="hr-HR" sz="1600" b="1">
                <a:latin typeface="Calibri" pitchFamily="34" charset="0"/>
              </a:rPr>
              <a:t>”</a:t>
            </a:r>
            <a:r>
              <a:rPr lang="de-DE" sz="1600" b="1">
                <a:latin typeface="Calibri" pitchFamily="34" charset="0"/>
              </a:rPr>
              <a:t> </a:t>
            </a:r>
            <a:r>
              <a:rPr lang="hr-HR" sz="1600" b="1">
                <a:latin typeface="Calibri" pitchFamily="34" charset="0"/>
              </a:rPr>
              <a:t> ZKM - </a:t>
            </a:r>
            <a:r>
              <a:rPr lang="de-DE" sz="1600">
                <a:latin typeface="Calibri" pitchFamily="34" charset="0"/>
              </a:rPr>
              <a:t>Zentrum für Kunst und Medientechnologie Karlsruhe</a:t>
            </a:r>
            <a:r>
              <a:rPr lang="hr-HR" sz="1600">
                <a:latin typeface="Calibri" pitchFamily="34" charset="0"/>
              </a:rPr>
              <a:t> </a:t>
            </a:r>
          </a:p>
          <a:p>
            <a:pPr algn="ctr"/>
            <a:r>
              <a:rPr lang="hr-HR" sz="1600">
                <a:latin typeface="Calibri" pitchFamily="34" charset="0"/>
              </a:rPr>
              <a:t>23.02.2008-18.01.2009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7264 room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188913"/>
            <a:ext cx="70072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Box 2"/>
          <p:cNvSpPr txBox="1">
            <a:spLocks noChangeArrowheads="1"/>
          </p:cNvSpPr>
          <p:nvPr/>
        </p:nvSpPr>
        <p:spPr bwMode="auto">
          <a:xfrm>
            <a:off x="539750" y="5732463"/>
            <a:ext cx="792003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 b="1">
                <a:latin typeface="Calibri" pitchFamily="34" charset="0"/>
              </a:rPr>
              <a:t>„</a:t>
            </a:r>
            <a:r>
              <a:rPr lang="hr-HR" sz="1600" b="1">
                <a:latin typeface="Calibri" pitchFamily="34" charset="0"/>
              </a:rPr>
              <a:t>b</a:t>
            </a:r>
            <a:r>
              <a:rPr lang="de-DE" sz="1600" b="1">
                <a:latin typeface="Calibri" pitchFamily="34" charset="0"/>
              </a:rPr>
              <a:t>it international. [Nove] tendendcije – Computer und visuelle Forschung. Zagreb 1961-1973“</a:t>
            </a:r>
            <a:r>
              <a:rPr lang="hr-HR" sz="1600" b="1">
                <a:latin typeface="Calibri" pitchFamily="34" charset="0"/>
              </a:rPr>
              <a:t> </a:t>
            </a:r>
            <a:r>
              <a:rPr lang="hr-HR" sz="1600">
                <a:latin typeface="Calibri" pitchFamily="34" charset="0"/>
              </a:rPr>
              <a:t>Neue Galerie Graz</a:t>
            </a:r>
          </a:p>
          <a:p>
            <a:pPr algn="ctr"/>
            <a:r>
              <a:rPr lang="hr-HR" sz="1600">
                <a:latin typeface="Calibri" pitchFamily="34" charset="0"/>
              </a:rPr>
              <a:t>28.04.-17.06.2007</a:t>
            </a:r>
            <a:endParaRPr lang="hr-HR" sz="16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7315 room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8913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TextBox 2"/>
          <p:cNvSpPr txBox="1">
            <a:spLocks noChangeArrowheads="1"/>
          </p:cNvSpPr>
          <p:nvPr/>
        </p:nvSpPr>
        <p:spPr bwMode="auto">
          <a:xfrm>
            <a:off x="539750" y="5732463"/>
            <a:ext cx="792003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 b="1">
                <a:latin typeface="Calibri" pitchFamily="34" charset="0"/>
              </a:rPr>
              <a:t>„</a:t>
            </a:r>
            <a:r>
              <a:rPr lang="hr-HR" sz="1600" b="1">
                <a:latin typeface="Calibri" pitchFamily="34" charset="0"/>
              </a:rPr>
              <a:t>b</a:t>
            </a:r>
            <a:r>
              <a:rPr lang="de-DE" sz="1600" b="1">
                <a:latin typeface="Calibri" pitchFamily="34" charset="0"/>
              </a:rPr>
              <a:t>it international. [Nove] tendendcije – Computer und visuelle Forschung. Zagreb 1961-1973“</a:t>
            </a:r>
            <a:r>
              <a:rPr lang="hr-HR" sz="1600" b="1">
                <a:latin typeface="Calibri" pitchFamily="34" charset="0"/>
              </a:rPr>
              <a:t> </a:t>
            </a:r>
            <a:r>
              <a:rPr lang="hr-HR" sz="1600">
                <a:latin typeface="Calibri" pitchFamily="34" charset="0"/>
              </a:rPr>
              <a:t>Neue Galerie Graz</a:t>
            </a:r>
          </a:p>
          <a:p>
            <a:pPr algn="ctr"/>
            <a:r>
              <a:rPr lang="hr-HR" sz="1600">
                <a:latin typeface="Calibri" pitchFamily="34" charset="0"/>
              </a:rPr>
              <a:t>28.04.-17.06.2007</a:t>
            </a:r>
            <a:endParaRPr lang="hr-HR" sz="16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barišić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333375"/>
            <a:ext cx="8467725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7330 room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1913" y="188913"/>
            <a:ext cx="3940175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TextBox 3"/>
          <p:cNvSpPr txBox="1">
            <a:spLocks noChangeArrowheads="1"/>
          </p:cNvSpPr>
          <p:nvPr/>
        </p:nvSpPr>
        <p:spPr bwMode="auto">
          <a:xfrm>
            <a:off x="539750" y="5732463"/>
            <a:ext cx="792003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 b="1">
                <a:latin typeface="Calibri" pitchFamily="34" charset="0"/>
              </a:rPr>
              <a:t>„</a:t>
            </a:r>
            <a:r>
              <a:rPr lang="hr-HR" sz="1600" b="1">
                <a:latin typeface="Calibri" pitchFamily="34" charset="0"/>
              </a:rPr>
              <a:t>b</a:t>
            </a:r>
            <a:r>
              <a:rPr lang="de-DE" sz="1600" b="1">
                <a:latin typeface="Calibri" pitchFamily="34" charset="0"/>
              </a:rPr>
              <a:t>it international. [Nove] tendendcije – Computer und visuelle Forschung. Zagreb 1961-1973“</a:t>
            </a:r>
            <a:r>
              <a:rPr lang="hr-HR" sz="1600" b="1">
                <a:latin typeface="Calibri" pitchFamily="34" charset="0"/>
              </a:rPr>
              <a:t> </a:t>
            </a:r>
            <a:r>
              <a:rPr lang="hr-HR" sz="1600">
                <a:latin typeface="Calibri" pitchFamily="34" charset="0"/>
              </a:rPr>
              <a:t>Neue Galerie Graz</a:t>
            </a:r>
          </a:p>
          <a:p>
            <a:pPr algn="ctr"/>
            <a:r>
              <a:rPr lang="hr-HR" sz="1600">
                <a:latin typeface="Calibri" pitchFamily="34" charset="0"/>
              </a:rPr>
              <a:t>28.04.-17.06.2007</a:t>
            </a:r>
            <a:endParaRPr lang="hr-HR" sz="16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1"/>
          <p:cNvSpPr txBox="1">
            <a:spLocks noChangeArrowheads="1"/>
          </p:cNvSpPr>
          <p:nvPr/>
        </p:nvSpPr>
        <p:spPr bwMode="auto">
          <a:xfrm>
            <a:off x="539750" y="5732463"/>
            <a:ext cx="79200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600">
                <a:latin typeface="Calibri" pitchFamily="34" charset="0"/>
              </a:rPr>
              <a:t>Nove tendencije 3, kolokvij u Brezovici 1965.</a:t>
            </a:r>
          </a:p>
        </p:txBody>
      </p:sp>
      <p:pic>
        <p:nvPicPr>
          <p:cNvPr id="84994" name="Picture 2" descr="NT 3 - Brezovica (1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268413"/>
            <a:ext cx="8388350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1"/>
          <p:cNvSpPr txBox="1">
            <a:spLocks noChangeArrowheads="1"/>
          </p:cNvSpPr>
          <p:nvPr/>
        </p:nvSpPr>
        <p:spPr bwMode="auto">
          <a:xfrm>
            <a:off x="539750" y="5732463"/>
            <a:ext cx="79200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600">
                <a:latin typeface="Calibri" pitchFamily="34" charset="0"/>
              </a:rPr>
              <a:t>Nove tendencije 3, kolokvij u Brezovici 1965.</a:t>
            </a:r>
          </a:p>
        </p:txBody>
      </p:sp>
      <p:pic>
        <p:nvPicPr>
          <p:cNvPr id="86018" name="Picture 2" descr="NT 3 - Brezovica (5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1484313"/>
            <a:ext cx="84423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BIT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350" y="549275"/>
            <a:ext cx="43053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539750" y="5732463"/>
            <a:ext cx="79200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600">
                <a:latin typeface="Calibri" pitchFamily="34" charset="0"/>
              </a:rPr>
              <a:t>magazine Bit: international, No. 1, 1968.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BIT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925" y="549275"/>
            <a:ext cx="4248150" cy="52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TextBox 2"/>
          <p:cNvSpPr txBox="1">
            <a:spLocks noChangeArrowheads="1"/>
          </p:cNvSpPr>
          <p:nvPr/>
        </p:nvSpPr>
        <p:spPr bwMode="auto">
          <a:xfrm>
            <a:off x="539750" y="5732463"/>
            <a:ext cx="79200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600">
                <a:latin typeface="Calibri" pitchFamily="34" charset="0"/>
              </a:rPr>
              <a:t>magazine Bit: international, No. 7, 1972.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3600" b="1" smtClean="0"/>
              <a:t/>
            </a:r>
            <a:br>
              <a:rPr lang="hr-HR" sz="3600" b="1" smtClean="0"/>
            </a:br>
            <a:r>
              <a:rPr lang="hr-HR" sz="3600" b="1" smtClean="0"/>
              <a:t>MSU’S AUDIO-VISUAL STUDIO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260350"/>
            <a:ext cx="84264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333375"/>
            <a:ext cx="81724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607</Words>
  <Application>Microsoft Office PowerPoint</Application>
  <PresentationFormat>On-screen Show (4:3)</PresentationFormat>
  <Paragraphs>82</Paragraphs>
  <Slides>75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Predložak dizajna</vt:lpstr>
      </vt:variant>
      <vt:variant>
        <vt:i4>1</vt:i4>
      </vt:variant>
      <vt:variant>
        <vt:lpstr>Naslovi slajdova</vt:lpstr>
      </vt:variant>
      <vt:variant>
        <vt:i4>75</vt:i4>
      </vt:variant>
    </vt:vector>
  </HeadingPairs>
  <TitlesOfParts>
    <vt:vector size="79" baseType="lpstr">
      <vt:lpstr>Calibri</vt:lpstr>
      <vt:lpstr>Arial</vt:lpstr>
      <vt:lpstr>Times New Roman</vt:lpstr>
      <vt:lpstr>Office Theme</vt:lpstr>
      <vt:lpstr>   The Sixth SEEDI Conference  Digitization of Cultural and Scientific Heritage  Zagreb, Republic of Croatia  18th – 20th May 2011 </vt:lpstr>
      <vt:lpstr>Slajd 2</vt:lpstr>
      <vt:lpstr>  Processing the holdings </vt:lpstr>
      <vt:lpstr>In 2000. MSU Zagreb started processing the holdings in the M++, a computer program that specializes in museums</vt:lpstr>
      <vt:lpstr>In 2005. MSU Zagreb began a vast project of digitizing the museum materials</vt:lpstr>
      <vt:lpstr>Slajd 6</vt:lpstr>
      <vt:lpstr>Slajd 7</vt:lpstr>
      <vt:lpstr>Slajd 8</vt:lpstr>
      <vt:lpstr>Slajd 9</vt:lpstr>
      <vt:lpstr>Slajd 10</vt:lpstr>
      <vt:lpstr>Slajd 11</vt:lpstr>
      <vt:lpstr>Slajd 12</vt:lpstr>
      <vt:lpstr> Catalogue “Volumen” - published by MSU in 2008 and praised by the experts in the field: the Association of Art Historians awarded us for promoting contemporary art. </vt:lpstr>
      <vt:lpstr>Slajd 14</vt:lpstr>
      <vt:lpstr> Information points (education points)- additional information on displayed artwork and authors.</vt:lpstr>
      <vt:lpstr>Slajd 16</vt:lpstr>
      <vt:lpstr>Slajd 17</vt:lpstr>
      <vt:lpstr>Slajd 18</vt:lpstr>
      <vt:lpstr>  In 2010 the Collection Department of MSU applied for the tender by the Ministry of Culture for the national project called “Croatian Cultural Heritage”. </vt:lpstr>
      <vt:lpstr>Slajd 20</vt:lpstr>
      <vt:lpstr>   Expected effects:  </vt:lpstr>
      <vt:lpstr>Slajd 22</vt:lpstr>
      <vt:lpstr>        The aim of the project is to allow easier access to artworks and documentation about neo-avant-garde and conceptual art in Europe in 60s an 70s.  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THE GOAL OF THE PROJECT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OUTCOME – Digitalization: Archives and museum collections of conceptual art published in an electronic format   OUTPUTS - 600 artworks of 100 artists and art groups, 500 catalogues, 10 personal archives, 10 group archives published; 5 electronic interfaces produced</vt:lpstr>
      <vt:lpstr>Slajd 63</vt:lpstr>
      <vt:lpstr>  NEW TENDENCIES EXHIBITION  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 MSU’S AUDIO-VISUAL STUDIO</vt:lpstr>
    </vt:vector>
  </TitlesOfParts>
  <Company>MSU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Otvorena srijeda u MDC-u/ Program EU Kultura 2007-2013: Kako financirati muzejske projekt</dc:title>
  <dc:creator>brupena</dc:creator>
  <cp:lastModifiedBy>laptop</cp:lastModifiedBy>
  <cp:revision>37</cp:revision>
  <dcterms:created xsi:type="dcterms:W3CDTF">2011-04-12T10:48:02Z</dcterms:created>
  <dcterms:modified xsi:type="dcterms:W3CDTF">2011-05-18T06:38:01Z</dcterms:modified>
</cp:coreProperties>
</file>